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82" r:id="rId3"/>
    <p:sldId id="257" r:id="rId4"/>
    <p:sldId id="258" r:id="rId5"/>
    <p:sldId id="260" r:id="rId6"/>
    <p:sldId id="259" r:id="rId7"/>
    <p:sldId id="262" r:id="rId8"/>
    <p:sldId id="264" r:id="rId9"/>
    <p:sldId id="281" r:id="rId10"/>
    <p:sldId id="272" r:id="rId11"/>
    <p:sldId id="273" r:id="rId12"/>
    <p:sldId id="274" r:id="rId13"/>
    <p:sldId id="263" r:id="rId14"/>
    <p:sldId id="280" r:id="rId15"/>
    <p:sldId id="261" r:id="rId16"/>
    <p:sldId id="283" r:id="rId17"/>
    <p:sldId id="284" r:id="rId18"/>
    <p:sldId id="277" r:id="rId19"/>
    <p:sldId id="278" r:id="rId20"/>
    <p:sldId id="276"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85" autoAdjust="0"/>
    <p:restoredTop sz="94660"/>
  </p:normalViewPr>
  <p:slideViewPr>
    <p:cSldViewPr snapToGrid="0">
      <p:cViewPr varScale="1">
        <p:scale>
          <a:sx n="77" d="100"/>
          <a:sy n="77" d="100"/>
        </p:scale>
        <p:origin x="488" y="64"/>
      </p:cViewPr>
      <p:guideLst>
        <p:guide orient="horz" pos="2160"/>
        <p:guide pos="3840"/>
      </p:guideLst>
    </p:cSldViewPr>
  </p:slideViewPr>
  <p:notesTextViewPr>
    <p:cViewPr>
      <p:scale>
        <a:sx n="1" d="1"/>
        <a:sy n="1" d="1"/>
      </p:scale>
      <p:origin x="0" y="0"/>
    </p:cViewPr>
  </p:notesTextViewPr>
  <p:sorterViewPr>
    <p:cViewPr>
      <p:scale>
        <a:sx n="100" d="100"/>
        <a:sy n="100" d="100"/>
      </p:scale>
      <p:origin x="0" y="-6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19875-2FA6-4F18-BE71-49897B24AC17}" type="datetimeFigureOut">
              <a:rPr lang="en-US" smtClean="0"/>
              <a:t>9/15/2015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EA3A4-2586-44F4-A139-01A719F4ADE9}" type="slidenum">
              <a:rPr lang="en-US" smtClean="0"/>
              <a:t>‹#›</a:t>
            </a:fld>
            <a:endParaRPr lang="en-US"/>
          </a:p>
        </p:txBody>
      </p:sp>
    </p:spTree>
    <p:extLst>
      <p:ext uri="{BB962C8B-B14F-4D97-AF65-F5344CB8AC3E}">
        <p14:creationId xmlns:p14="http://schemas.microsoft.com/office/powerpoint/2010/main" val="103977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22FB9BA-13E9-444D-B05F-3D83058ECB72}" type="slidenum">
              <a:rPr lang="en-US" altLang="zh-TW"/>
              <a:pPr/>
              <a:t>10</a:t>
            </a:fld>
            <a:endParaRPr lang="en-US" altLang="zh-TW"/>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Arial" panose="020B0604020202020204" pitchFamily="34" charset="0"/>
              </a:rPr>
              <a:t>There’s an old debate about whether bilingualism is a curse or blessing.  Bilingual advantage in executive functioning tasks reflects precocious development in only specific components of executive control.</a:t>
            </a:r>
          </a:p>
          <a:p>
            <a:pPr eaLnBrk="1" hangingPunct="1"/>
            <a:r>
              <a:rPr lang="en-US" altLang="zh-TW" smtClean="0">
                <a:latin typeface="Arial" panose="020B0604020202020204" pitchFamily="34" charset="0"/>
              </a:rPr>
              <a:t>In a recent issue of the Economist, our attention is drawn to the advantages of bilingualism. The article has a nice title ‘twice blessed’ referring to the blessings of bilingualism. Apart from the obvious advantage of being able to communicate with many more people, bilingual children have been shown to have an advantage in a range of cognitive tasks. </a:t>
            </a:r>
          </a:p>
          <a:p>
            <a:pPr eaLnBrk="1" hangingPunct="1"/>
            <a:r>
              <a:rPr lang="en-US" altLang="zh-TW" smtClean="0">
                <a:latin typeface="Times New Roman" panose="02020603050405020304" pitchFamily="18" charset="0"/>
                <a:cs typeface="Times New Roman" panose="02020603050405020304" pitchFamily="18" charset="0"/>
              </a:rPr>
              <a:t>some aspects of the cognitive development of infants raised in a bilingual household must be undergoing acceleration in order to manage which of the two languages they are dealing with.” </a:t>
            </a:r>
          </a:p>
          <a:p>
            <a:pPr eaLnBrk="1" hangingPunct="1"/>
            <a:r>
              <a:rPr lang="en-US" altLang="zh-TW" smtClean="0">
                <a:latin typeface="Times New Roman" panose="02020603050405020304" pitchFamily="18" charset="0"/>
                <a:cs typeface="Times New Roman" panose="02020603050405020304" pitchFamily="18" charset="0"/>
              </a:rPr>
              <a:t>The Economist Apr 16th 2009</a:t>
            </a:r>
            <a:br>
              <a:rPr lang="en-US" altLang="zh-TW" smtClean="0">
                <a:latin typeface="Times New Roman" panose="02020603050405020304" pitchFamily="18" charset="0"/>
                <a:cs typeface="Times New Roman" panose="02020603050405020304" pitchFamily="18" charset="0"/>
              </a:rPr>
            </a:br>
            <a:endParaRPr lang="en-US" altLang="zh-TW" smtClean="0">
              <a:latin typeface="Arial" panose="020B0604020202020204" pitchFamily="34" charset="0"/>
            </a:endParaRPr>
          </a:p>
        </p:txBody>
      </p:sp>
    </p:spTree>
    <p:extLst>
      <p:ext uri="{BB962C8B-B14F-4D97-AF65-F5344CB8AC3E}">
        <p14:creationId xmlns:p14="http://schemas.microsoft.com/office/powerpoint/2010/main" val="82157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8F7C08D-0AEC-470F-8336-F27EE4E9FEC2}" type="slidenum">
              <a:rPr lang="en-US" altLang="zh-TW"/>
              <a:pPr eaLnBrk="1" hangingPunct="1"/>
              <a:t>16</a:t>
            </a:fld>
            <a:endParaRPr lang="en-US" altLang="zh-TW"/>
          </a:p>
        </p:txBody>
      </p:sp>
      <p:sp>
        <p:nvSpPr>
          <p:cNvPr id="56323" name="Rectangle 2"/>
          <p:cNvSpPr>
            <a:spLocks noGrp="1" noRot="1" noChangeAspect="1" noChangeArrowheads="1" noTextEdit="1"/>
          </p:cNvSpPr>
          <p:nvPr>
            <p:ph type="sldImg"/>
          </p:nvPr>
        </p:nvSpPr>
        <p:spPr>
          <a:xfrm>
            <a:off x="685800" y="1143000"/>
            <a:ext cx="5486400" cy="3086100"/>
          </a:xfrm>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49947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9/15/2015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114300"/>
            <a:ext cx="10991851" cy="1143000"/>
          </a:xfrm>
        </p:spPr>
        <p:txBody>
          <a:bodyPr/>
          <a:lstStyle/>
          <a:p>
            <a:r>
              <a:rPr lang="en-US" altLang="zh-HK" smtClean="0"/>
              <a:t>Click to edit Master title style</a:t>
            </a:r>
            <a:endParaRPr lang="zh-HK" altLang="en-US"/>
          </a:p>
        </p:txBody>
      </p:sp>
      <p:sp>
        <p:nvSpPr>
          <p:cNvPr id="3" name="Text Placeholder 2"/>
          <p:cNvSpPr>
            <a:spLocks noGrp="1"/>
          </p:cNvSpPr>
          <p:nvPr>
            <p:ph type="body" sz="half" idx="1"/>
          </p:nvPr>
        </p:nvSpPr>
        <p:spPr>
          <a:xfrm>
            <a:off x="533400" y="1447801"/>
            <a:ext cx="5412317" cy="5027613"/>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48918" y="1447801"/>
            <a:ext cx="5414433" cy="5027613"/>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Date Placeholder 13"/>
          <p:cNvSpPr>
            <a:spLocks noGrp="1"/>
          </p:cNvSpPr>
          <p:nvPr>
            <p:ph type="dt" sz="half" idx="10"/>
          </p:nvPr>
        </p:nvSpPr>
        <p:spPr/>
        <p:txBody>
          <a:bodyPr/>
          <a:lstStyle>
            <a:lvl1pPr eaLnBrk="0" hangingPunct="0">
              <a:defRPr>
                <a:latin typeface="Arial" charset="0"/>
              </a:defRPr>
            </a:lvl1pPr>
          </a:lstStyle>
          <a:p>
            <a:pPr>
              <a:defRPr/>
            </a:pPr>
            <a:endParaRPr lang="en-US"/>
          </a:p>
        </p:txBody>
      </p:sp>
      <p:sp>
        <p:nvSpPr>
          <p:cNvPr id="6" name="Footer Placeholder 2"/>
          <p:cNvSpPr>
            <a:spLocks noGrp="1"/>
          </p:cNvSpPr>
          <p:nvPr>
            <p:ph type="ftr" sz="quarter" idx="11"/>
          </p:nvPr>
        </p:nvSpPr>
        <p:spPr/>
        <p:txBody>
          <a:bodyPr/>
          <a:lstStyle>
            <a:lvl1pPr eaLnBrk="0" hangingPunct="0">
              <a:defRPr>
                <a:latin typeface="Arial" charset="0"/>
              </a:defRPr>
            </a:lvl1pPr>
          </a:lstStyle>
          <a:p>
            <a:pPr>
              <a:defRPr/>
            </a:pPr>
            <a:endParaRPr lang="en-US"/>
          </a:p>
        </p:txBody>
      </p:sp>
      <p:sp>
        <p:nvSpPr>
          <p:cNvPr id="7" name="Slide Number Placeholder 22"/>
          <p:cNvSpPr>
            <a:spLocks noGrp="1"/>
          </p:cNvSpPr>
          <p:nvPr>
            <p:ph type="sldNum" sz="quarter" idx="12"/>
          </p:nvPr>
        </p:nvSpPr>
        <p:spPr/>
        <p:txBody>
          <a:bodyPr/>
          <a:lstStyle>
            <a:lvl1pPr eaLnBrk="0" hangingPunct="0">
              <a:defRPr smtClean="0"/>
            </a:lvl1pPr>
          </a:lstStyle>
          <a:p>
            <a:pPr>
              <a:defRPr/>
            </a:pPr>
            <a:fld id="{610434B9-A01C-4FA4-99A9-900F78265DBC}" type="slidenum">
              <a:rPr lang="en-US" altLang="zh-TW"/>
              <a:pPr>
                <a:defRPr/>
              </a:pPr>
              <a:t>‹#›</a:t>
            </a:fld>
            <a:endParaRPr lang="en-US" altLang="zh-TW"/>
          </a:p>
        </p:txBody>
      </p:sp>
    </p:spTree>
    <p:extLst>
      <p:ext uri="{BB962C8B-B14F-4D97-AF65-F5344CB8AC3E}">
        <p14:creationId xmlns:p14="http://schemas.microsoft.com/office/powerpoint/2010/main" val="204334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9/15/2015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dictionary.reference.com/browse/common+sen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95795"/>
            <a:ext cx="6815669" cy="1690869"/>
          </a:xfrm>
        </p:spPr>
        <p:txBody>
          <a:bodyPr/>
          <a:lstStyle/>
          <a:p>
            <a:r>
              <a:rPr lang="en-US" dirty="0"/>
              <a:t/>
            </a:r>
            <a:br>
              <a:rPr lang="en-US" dirty="0"/>
            </a:br>
            <a:r>
              <a:rPr lang="en-US" dirty="0"/>
              <a:t> </a:t>
            </a:r>
            <a:br>
              <a:rPr lang="en-US" dirty="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a:t> </a:t>
            </a:r>
            <a:br>
              <a:rPr lang="en-US" dirty="0"/>
            </a:br>
            <a:r>
              <a:rPr lang="en-US" sz="4000" b="1" dirty="0">
                <a:solidFill>
                  <a:prstClr val="black">
                    <a:lumMod val="85000"/>
                    <a:lumOff val="15000"/>
                  </a:prstClr>
                </a:solidFill>
              </a:rPr>
              <a:t>Science and common sense in language acquisition</a:t>
            </a:r>
            <a:endParaRPr lang="en-US" sz="4000" dirty="0"/>
          </a:p>
        </p:txBody>
      </p:sp>
      <p:sp>
        <p:nvSpPr>
          <p:cNvPr id="3" name="Subtitle 2"/>
          <p:cNvSpPr>
            <a:spLocks noGrp="1"/>
          </p:cNvSpPr>
          <p:nvPr>
            <p:ph type="subTitle" idx="1"/>
          </p:nvPr>
        </p:nvSpPr>
        <p:spPr/>
        <p:txBody>
          <a:bodyPr/>
          <a:lstStyle/>
          <a:p>
            <a:r>
              <a:rPr lang="en-US" dirty="0"/>
              <a:t>Stephen </a:t>
            </a:r>
            <a:r>
              <a:rPr lang="en-US" dirty="0" smtClean="0"/>
              <a:t>Matthews</a:t>
            </a:r>
          </a:p>
          <a:p>
            <a:r>
              <a:rPr lang="en-US" dirty="0" smtClean="0"/>
              <a:t>University </a:t>
            </a:r>
            <a:r>
              <a:rPr lang="en-US" dirty="0"/>
              <a:t>of Hong Kong</a:t>
            </a:r>
          </a:p>
        </p:txBody>
      </p:sp>
      <p:pic>
        <p:nvPicPr>
          <p:cNvPr id="4" name="Picture 7" descr="CBRC Logo + Nam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43600"/>
            <a:ext cx="472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ku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44275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892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1CD6983-057C-46F2-AA45-BA67F56E082F}" type="slidenum">
              <a:rPr kumimoji="0" lang="en-US" altLang="zh-TW">
                <a:solidFill>
                  <a:srgbClr val="848589"/>
                </a:solidFill>
                <a:latin typeface="Futura Bk" pitchFamily="34" charset="0"/>
              </a:rPr>
              <a:pPr/>
              <a:t>10</a:t>
            </a:fld>
            <a:endParaRPr kumimoji="0" lang="en-US" altLang="zh-TW">
              <a:solidFill>
                <a:srgbClr val="848589"/>
              </a:solidFill>
              <a:latin typeface="Futura Bk" pitchFamily="34" charset="0"/>
            </a:endParaRPr>
          </a:p>
        </p:txBody>
      </p:sp>
      <p:sp>
        <p:nvSpPr>
          <p:cNvPr id="30723" name="Rectangle 2"/>
          <p:cNvSpPr>
            <a:spLocks noGrp="1" noChangeArrowheads="1"/>
          </p:cNvSpPr>
          <p:nvPr>
            <p:ph type="title"/>
          </p:nvPr>
        </p:nvSpPr>
        <p:spPr>
          <a:xfrm>
            <a:off x="980902" y="316523"/>
            <a:ext cx="9229898" cy="1254369"/>
          </a:xfrm>
        </p:spPr>
        <p:txBody>
          <a:bodyPr>
            <a:normAutofit fontScale="90000"/>
          </a:bodyPr>
          <a:lstStyle/>
          <a:p>
            <a:pPr>
              <a:defRPr/>
            </a:pPr>
            <a:r>
              <a:rPr lang="en-US" altLang="zh-TW" dirty="0">
                <a:latin typeface="Times New Roman" pitchFamily="18" charset="0"/>
                <a:cs typeface="Times New Roman" pitchFamily="18" charset="0"/>
              </a:rPr>
              <a:t>Cognitive </a:t>
            </a:r>
            <a:r>
              <a:rPr lang="en-US" altLang="zh-TW" dirty="0" smtClean="0">
                <a:latin typeface="Times New Roman" pitchFamily="18" charset="0"/>
                <a:cs typeface="Times New Roman" pitchFamily="18" charset="0"/>
              </a:rPr>
              <a:t>advantages of early bilingualism</a:t>
            </a:r>
          </a:p>
        </p:txBody>
      </p:sp>
      <p:sp>
        <p:nvSpPr>
          <p:cNvPr id="30724" name="Rectangle 3"/>
          <p:cNvSpPr>
            <a:spLocks noGrp="1" noChangeArrowheads="1"/>
          </p:cNvSpPr>
          <p:nvPr>
            <p:ph type="body" sz="half" idx="1"/>
          </p:nvPr>
        </p:nvSpPr>
        <p:spPr>
          <a:xfrm>
            <a:off x="1160585" y="1704121"/>
            <a:ext cx="6307015" cy="4501661"/>
          </a:xfrm>
        </p:spPr>
        <p:txBody>
          <a:bodyPr>
            <a:normAutofit/>
          </a:bodyPr>
          <a:lstStyle/>
          <a:p>
            <a:pPr marL="274320" indent="-274320">
              <a:lnSpc>
                <a:spcPct val="90000"/>
              </a:lnSpc>
              <a:spcAft>
                <a:spcPts val="0"/>
              </a:spcAft>
              <a:buNone/>
              <a:defRPr/>
            </a:pPr>
            <a:r>
              <a:rPr lang="en-US" altLang="zh-TW" sz="2800" dirty="0">
                <a:sym typeface="Wingdings" pitchFamily="2" charset="2"/>
              </a:rPr>
              <a:t></a:t>
            </a:r>
            <a:r>
              <a:rPr lang="en-US" altLang="zh-TW" sz="2800" dirty="0"/>
              <a:t> creativity</a:t>
            </a:r>
          </a:p>
          <a:p>
            <a:pPr marL="274320" indent="-274320">
              <a:lnSpc>
                <a:spcPct val="90000"/>
              </a:lnSpc>
              <a:spcAft>
                <a:spcPts val="0"/>
              </a:spcAft>
              <a:buNone/>
              <a:defRPr/>
            </a:pPr>
            <a:r>
              <a:rPr lang="en-US" altLang="zh-TW" sz="2800" dirty="0">
                <a:sym typeface="Wingdings" pitchFamily="2" charset="2"/>
              </a:rPr>
              <a:t></a:t>
            </a:r>
            <a:r>
              <a:rPr lang="en-US" altLang="zh-TW" sz="2800" dirty="0"/>
              <a:t> mental flexibility</a:t>
            </a:r>
          </a:p>
          <a:p>
            <a:pPr marL="274320" indent="-274320">
              <a:lnSpc>
                <a:spcPct val="90000"/>
              </a:lnSpc>
              <a:spcAft>
                <a:spcPts val="0"/>
              </a:spcAft>
              <a:buNone/>
              <a:defRPr/>
            </a:pPr>
            <a:r>
              <a:rPr lang="en-US" altLang="zh-TW" sz="2800" dirty="0">
                <a:sym typeface="Wingdings" pitchFamily="2" charset="2"/>
              </a:rPr>
              <a:t></a:t>
            </a:r>
            <a:r>
              <a:rPr lang="en-US" altLang="zh-TW" sz="2800" dirty="0"/>
              <a:t> executive control: attention, selection, inhibition, monitoring</a:t>
            </a:r>
          </a:p>
          <a:p>
            <a:pPr marL="0" indent="0">
              <a:lnSpc>
                <a:spcPct val="90000"/>
              </a:lnSpc>
              <a:spcAft>
                <a:spcPts val="0"/>
              </a:spcAft>
              <a:buNone/>
              <a:defRPr/>
            </a:pPr>
            <a:r>
              <a:rPr lang="en-US" altLang="zh-TW" sz="2800" dirty="0" smtClean="0">
                <a:sym typeface="Wingdings" pitchFamily="2" charset="2"/>
              </a:rPr>
              <a:t></a:t>
            </a:r>
            <a:r>
              <a:rPr lang="en-US" altLang="zh-TW" sz="2800" dirty="0" smtClean="0"/>
              <a:t> </a:t>
            </a:r>
            <a:r>
              <a:rPr lang="en-US" altLang="zh-TW" sz="2800" dirty="0"/>
              <a:t>ability to ignore distracting information and focus on objectives (Bialystok and </a:t>
            </a:r>
            <a:r>
              <a:rPr lang="en-US" altLang="zh-TW" sz="2800" dirty="0" err="1"/>
              <a:t>Barac</a:t>
            </a:r>
            <a:r>
              <a:rPr lang="en-US" altLang="zh-TW" sz="2800" dirty="0"/>
              <a:t> </a:t>
            </a:r>
            <a:r>
              <a:rPr lang="en-US" altLang="zh-TW" sz="2800" dirty="0" smtClean="0"/>
              <a:t>2012)</a:t>
            </a:r>
            <a:endParaRPr lang="en-US" altLang="zh-TW" sz="2800" dirty="0" smtClean="0">
              <a:latin typeface="Times New Roman" pitchFamily="18" charset="0"/>
              <a:cs typeface="Times New Roman" pitchFamily="18" charset="0"/>
            </a:endParaRPr>
          </a:p>
          <a:p>
            <a:pPr marL="0" indent="0">
              <a:lnSpc>
                <a:spcPct val="80000"/>
              </a:lnSpc>
              <a:spcAft>
                <a:spcPts val="0"/>
              </a:spcAft>
              <a:buNone/>
              <a:defRPr/>
            </a:pPr>
            <a:endParaRPr lang="en-US" altLang="zh-TW" dirty="0" smtClean="0">
              <a:latin typeface="Times New Roman" pitchFamily="18" charset="0"/>
              <a:cs typeface="Times New Roman" pitchFamily="18" charset="0"/>
            </a:endParaRPr>
          </a:p>
          <a:p>
            <a:pPr marL="274320" indent="-274320">
              <a:lnSpc>
                <a:spcPct val="80000"/>
              </a:lnSpc>
              <a:spcAft>
                <a:spcPts val="0"/>
              </a:spcAft>
              <a:buNone/>
              <a:defRPr/>
            </a:pPr>
            <a:r>
              <a:rPr lang="en-US" altLang="zh-TW" dirty="0" smtClean="0">
                <a:latin typeface="Times New Roman" pitchFamily="18" charset="0"/>
                <a:cs typeface="Times New Roman" pitchFamily="18" charset="0"/>
              </a:rPr>
              <a:t>   </a:t>
            </a:r>
          </a:p>
        </p:txBody>
      </p:sp>
      <p:pic>
        <p:nvPicPr>
          <p:cNvPr id="52229" name="Picture 5" descr="brain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651" y="1962028"/>
            <a:ext cx="2524924"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2803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Children with impairments</a:t>
            </a:r>
            <a:br>
              <a:rPr lang="en-US" dirty="0"/>
            </a:br>
            <a:endParaRPr lang="en-US" dirty="0"/>
          </a:p>
        </p:txBody>
      </p:sp>
      <p:sp>
        <p:nvSpPr>
          <p:cNvPr id="3" name="Content Placeholder 2"/>
          <p:cNvSpPr>
            <a:spLocks noGrp="1"/>
          </p:cNvSpPr>
          <p:nvPr>
            <p:ph idx="1"/>
          </p:nvPr>
        </p:nvSpPr>
        <p:spPr>
          <a:xfrm>
            <a:off x="926122" y="2532185"/>
            <a:ext cx="10398369" cy="3446584"/>
          </a:xfrm>
        </p:spPr>
        <p:txBody>
          <a:bodyPr>
            <a:normAutofit fontScale="92500" lnSpcReduction="10000"/>
          </a:bodyPr>
          <a:lstStyle/>
          <a:p>
            <a:r>
              <a:rPr lang="en-US" dirty="0"/>
              <a:t> </a:t>
            </a:r>
            <a:r>
              <a:rPr lang="en-US" dirty="0" smtClean="0"/>
              <a:t>When </a:t>
            </a:r>
            <a:r>
              <a:rPr lang="en-US" dirty="0"/>
              <a:t>a child suffers from an impairment such as </a:t>
            </a:r>
            <a:r>
              <a:rPr lang="en-US" dirty="0" smtClean="0"/>
              <a:t>Specific Language Impairment (SLI):</a:t>
            </a:r>
          </a:p>
          <a:p>
            <a:pPr>
              <a:buFontTx/>
              <a:buChar char="-"/>
            </a:pPr>
            <a:r>
              <a:rPr lang="en-US" dirty="0" smtClean="0"/>
              <a:t>surely </a:t>
            </a:r>
            <a:r>
              <a:rPr lang="en-US" dirty="0"/>
              <a:t>bilingualism will complicate the </a:t>
            </a:r>
            <a:r>
              <a:rPr lang="en-US" dirty="0" smtClean="0"/>
              <a:t>task</a:t>
            </a:r>
            <a:r>
              <a:rPr lang="en-US" dirty="0"/>
              <a:t>?</a:t>
            </a:r>
            <a:endParaRPr lang="en-US" dirty="0" smtClean="0"/>
          </a:p>
          <a:p>
            <a:pPr>
              <a:buFontTx/>
              <a:buChar char="-"/>
            </a:pPr>
            <a:r>
              <a:rPr lang="en-US" dirty="0"/>
              <a:t>b</a:t>
            </a:r>
            <a:r>
              <a:rPr lang="en-US" dirty="0" smtClean="0"/>
              <a:t>ased </a:t>
            </a:r>
            <a:r>
              <a:rPr lang="en-US" dirty="0"/>
              <a:t>on this intuition, speech therapists </a:t>
            </a:r>
            <a:r>
              <a:rPr lang="en-US" dirty="0" smtClean="0"/>
              <a:t>have advised </a:t>
            </a:r>
            <a:r>
              <a:rPr lang="en-US" dirty="0"/>
              <a:t>parents to help </a:t>
            </a:r>
            <a:r>
              <a:rPr lang="en-US" dirty="0" smtClean="0"/>
              <a:t>children </a:t>
            </a:r>
            <a:r>
              <a:rPr lang="en-US" dirty="0"/>
              <a:t>by taking away one </a:t>
            </a:r>
            <a:r>
              <a:rPr lang="en-US" dirty="0" smtClean="0"/>
              <a:t>language</a:t>
            </a:r>
          </a:p>
          <a:p>
            <a:pPr>
              <a:buFontTx/>
              <a:buChar char="-"/>
            </a:pPr>
            <a:r>
              <a:rPr lang="en-US" dirty="0" smtClean="0"/>
              <a:t>But </a:t>
            </a:r>
            <a:r>
              <a:rPr lang="en-US" dirty="0"/>
              <a:t>controlled studies have shown </a:t>
            </a:r>
            <a:r>
              <a:rPr lang="en-US" dirty="0" smtClean="0"/>
              <a:t>that </a:t>
            </a:r>
            <a:r>
              <a:rPr lang="en-US" dirty="0"/>
              <a:t>children exposed only to language X do not do any better on language X than children exposed to languages X and Y </a:t>
            </a:r>
            <a:r>
              <a:rPr lang="en-US" dirty="0" smtClean="0"/>
              <a:t>(Paradis </a:t>
            </a:r>
            <a:r>
              <a:rPr lang="en-US" dirty="0"/>
              <a:t>et </a:t>
            </a:r>
            <a:r>
              <a:rPr lang="en-US" dirty="0" smtClean="0"/>
              <a:t>al 2005)</a:t>
            </a:r>
            <a:endParaRPr lang="en-US" dirty="0"/>
          </a:p>
          <a:p>
            <a:r>
              <a:rPr lang="en-US" dirty="0" smtClean="0"/>
              <a:t>Withdrawing </a:t>
            </a:r>
            <a:r>
              <a:rPr lang="en-US" dirty="0"/>
              <a:t>one of the languages </a:t>
            </a:r>
            <a:r>
              <a:rPr lang="en-US" dirty="0" smtClean="0"/>
              <a:t>does not help in the </a:t>
            </a:r>
            <a:r>
              <a:rPr lang="en-US" dirty="0"/>
              <a:t>acquisition of the target language</a:t>
            </a:r>
            <a:r>
              <a:rPr lang="en-US" dirty="0" smtClean="0"/>
              <a:t>.</a:t>
            </a:r>
          </a:p>
          <a:p>
            <a:r>
              <a:rPr lang="en-US" dirty="0" smtClean="0"/>
              <a:t> </a:t>
            </a:r>
            <a:r>
              <a:rPr lang="en-US" dirty="0"/>
              <a:t>It also deprives children of the numerous advantages of bilingualism </a:t>
            </a:r>
            <a:r>
              <a:rPr lang="en-US" dirty="0" smtClean="0"/>
              <a:t>as discussed.</a:t>
            </a:r>
            <a:endParaRPr lang="en-US" dirty="0"/>
          </a:p>
          <a:p>
            <a:pPr marL="0" indent="0">
              <a:buNone/>
            </a:pPr>
            <a:endParaRPr lang="en-US" dirty="0"/>
          </a:p>
        </p:txBody>
      </p:sp>
    </p:spTree>
    <p:extLst>
      <p:ext uri="{BB962C8B-B14F-4D97-AF65-F5344CB8AC3E}">
        <p14:creationId xmlns:p14="http://schemas.microsoft.com/office/powerpoint/2010/main" val="104886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Aging and dementia</a:t>
            </a:r>
            <a:br>
              <a:rPr lang="en-US" dirty="0"/>
            </a:br>
            <a:endParaRPr lang="en-US" dirty="0"/>
          </a:p>
        </p:txBody>
      </p:sp>
      <p:sp>
        <p:nvSpPr>
          <p:cNvPr id="3" name="Content Placeholder 2"/>
          <p:cNvSpPr>
            <a:spLocks noGrp="1"/>
          </p:cNvSpPr>
          <p:nvPr>
            <p:ph idx="1"/>
          </p:nvPr>
        </p:nvSpPr>
        <p:spPr>
          <a:xfrm>
            <a:off x="1295401" y="2556932"/>
            <a:ext cx="7558698" cy="3318936"/>
          </a:xfrm>
        </p:spPr>
        <p:txBody>
          <a:bodyPr>
            <a:normAutofit lnSpcReduction="10000"/>
          </a:bodyPr>
          <a:lstStyle/>
          <a:p>
            <a:r>
              <a:rPr lang="en-US" dirty="0"/>
              <a:t>Mental exercise: </a:t>
            </a:r>
            <a:r>
              <a:rPr lang="en-US" dirty="0" smtClean="0"/>
              <a:t>do crossword puzzles delay dementia?</a:t>
            </a:r>
            <a:endParaRPr lang="en-US" dirty="0"/>
          </a:p>
          <a:p>
            <a:r>
              <a:rPr lang="en-US" dirty="0" smtClean="0"/>
              <a:t>Learning a </a:t>
            </a:r>
            <a:r>
              <a:rPr lang="en-US" dirty="0"/>
              <a:t>new language (or a new musical </a:t>
            </a:r>
            <a:r>
              <a:rPr lang="en-US" dirty="0" smtClean="0"/>
              <a:t>instrument) </a:t>
            </a:r>
            <a:r>
              <a:rPr lang="en-US" dirty="0"/>
              <a:t>at any age results in new grey matter being formed</a:t>
            </a:r>
            <a:r>
              <a:rPr lang="en-US" dirty="0" smtClean="0"/>
              <a:t>.</a:t>
            </a:r>
            <a:endParaRPr lang="en-HK" dirty="0"/>
          </a:p>
          <a:p>
            <a:r>
              <a:rPr lang="en-US" dirty="0" smtClean="0"/>
              <a:t>Onset </a:t>
            </a:r>
            <a:r>
              <a:rPr lang="en-US" dirty="0"/>
              <a:t>of dementia is delayed by about 4 years in bilinguals. </a:t>
            </a:r>
          </a:p>
          <a:p>
            <a:pPr marL="0" indent="0">
              <a:buNone/>
            </a:pPr>
            <a:r>
              <a:rPr lang="en-US" dirty="0" smtClean="0"/>
              <a:t>-  discovered </a:t>
            </a:r>
            <a:r>
              <a:rPr lang="en-US" dirty="0"/>
              <a:t>by </a:t>
            </a:r>
            <a:r>
              <a:rPr lang="en-US" dirty="0" smtClean="0"/>
              <a:t>Ellen Bialystok and colleagues in Canada</a:t>
            </a:r>
          </a:p>
          <a:p>
            <a:pPr>
              <a:buFontTx/>
              <a:buChar char="-"/>
            </a:pPr>
            <a:r>
              <a:rPr lang="en-US" dirty="0" smtClean="0"/>
              <a:t>replicated </a:t>
            </a:r>
            <a:r>
              <a:rPr lang="en-US" dirty="0"/>
              <a:t>by Thomas </a:t>
            </a:r>
            <a:r>
              <a:rPr lang="en-US" dirty="0" err="1"/>
              <a:t>Bak</a:t>
            </a:r>
            <a:r>
              <a:rPr lang="en-US" dirty="0"/>
              <a:t> and </a:t>
            </a:r>
            <a:r>
              <a:rPr lang="en-US" dirty="0" smtClean="0"/>
              <a:t>colleagues in </a:t>
            </a:r>
            <a:r>
              <a:rPr lang="en-US" dirty="0"/>
              <a:t>Germany. </a:t>
            </a:r>
            <a:endParaRPr lang="en-US" dirty="0" smtClean="0"/>
          </a:p>
          <a:p>
            <a:pPr>
              <a:buFontTx/>
              <a:buChar char="-"/>
            </a:pPr>
            <a:r>
              <a:rPr lang="en-US" dirty="0" smtClean="0"/>
              <a:t>theory: bilingualism develops cognitive reserve</a:t>
            </a:r>
            <a:endParaRPr lang="en-US" dirty="0"/>
          </a:p>
          <a:p>
            <a:endParaRPr lang="en-US" dirty="0" smtClean="0"/>
          </a:p>
          <a:p>
            <a:endParaRPr lang="en-US" dirty="0"/>
          </a:p>
        </p:txBody>
      </p:sp>
      <p:pic>
        <p:nvPicPr>
          <p:cNvPr id="9218" name="Picture 2" descr="https://encrypted-tbn2.gstatic.com/images?q=tbn:ANd9GcQCUsWsuPWSD0Bi_JDI5YLT8eKYNzEaLeRgKAxm0QKHcF6A5vN9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8424" y="2399381"/>
            <a:ext cx="2646240" cy="39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82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Code-mixing and mixed code teaching</a:t>
            </a:r>
          </a:p>
        </p:txBody>
      </p:sp>
      <p:sp>
        <p:nvSpPr>
          <p:cNvPr id="3" name="Content Placeholder 2"/>
          <p:cNvSpPr>
            <a:spLocks noGrp="1"/>
          </p:cNvSpPr>
          <p:nvPr>
            <p:ph idx="1"/>
          </p:nvPr>
        </p:nvSpPr>
        <p:spPr/>
        <p:txBody>
          <a:bodyPr>
            <a:normAutofit/>
          </a:bodyPr>
          <a:lstStyle/>
          <a:p>
            <a:r>
              <a:rPr lang="en-HK" sz="2800" dirty="0" smtClean="0"/>
              <a:t>Intuition/common sense: mixing languages must be bad</a:t>
            </a:r>
          </a:p>
          <a:p>
            <a:endParaRPr lang="en-HK" sz="2800" dirty="0"/>
          </a:p>
          <a:p>
            <a:pPr marL="0" indent="0">
              <a:buNone/>
            </a:pPr>
            <a:r>
              <a:rPr lang="en-HK" sz="2800" dirty="0" smtClean="0"/>
              <a:t>- Does mixing languages indicate confusion?</a:t>
            </a:r>
          </a:p>
          <a:p>
            <a:endParaRPr lang="en-HK" sz="2800" dirty="0"/>
          </a:p>
          <a:p>
            <a:pPr marL="0" indent="0">
              <a:buNone/>
            </a:pPr>
            <a:r>
              <a:rPr lang="en-HK" sz="2800" dirty="0" smtClean="0"/>
              <a:t>- Is mixed code teaching undesirable?  </a:t>
            </a:r>
            <a:endParaRPr lang="en-US" sz="2800" dirty="0"/>
          </a:p>
        </p:txBody>
      </p:sp>
    </p:spTree>
    <p:extLst>
      <p:ext uri="{BB962C8B-B14F-4D97-AF65-F5344CB8AC3E}">
        <p14:creationId xmlns:p14="http://schemas.microsoft.com/office/powerpoint/2010/main" val="1952020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smtClean="0"/>
              <a:t>Code-mixing in bilingual children </a:t>
            </a:r>
            <a:endParaRPr lang="en-US" dirty="0"/>
          </a:p>
        </p:txBody>
      </p:sp>
      <p:sp>
        <p:nvSpPr>
          <p:cNvPr id="3" name="Content Placeholder 2"/>
          <p:cNvSpPr>
            <a:spLocks noGrp="1"/>
          </p:cNvSpPr>
          <p:nvPr>
            <p:ph idx="1"/>
          </p:nvPr>
        </p:nvSpPr>
        <p:spPr>
          <a:xfrm>
            <a:off x="797169" y="2497015"/>
            <a:ext cx="7924800" cy="3788821"/>
          </a:xfrm>
        </p:spPr>
        <p:txBody>
          <a:bodyPr>
            <a:normAutofit fontScale="85000" lnSpcReduction="20000"/>
          </a:bodyPr>
          <a:lstStyle/>
          <a:p>
            <a:r>
              <a:rPr lang="en-HK" dirty="0" smtClean="0"/>
              <a:t>All bilingual children mix their languages</a:t>
            </a:r>
          </a:p>
          <a:p>
            <a:endParaRPr lang="en-HK" dirty="0" smtClean="0"/>
          </a:p>
          <a:p>
            <a:pPr>
              <a:lnSpc>
                <a:spcPct val="90000"/>
              </a:lnSpc>
              <a:buNone/>
              <a:defRPr/>
            </a:pPr>
            <a:r>
              <a:rPr lang="en-US" altLang="ja-JP" dirty="0" smtClean="0"/>
              <a:t> ADULT: </a:t>
            </a:r>
            <a:r>
              <a:rPr lang="en-US" altLang="zh-TW" dirty="0"/>
              <a:t>I nearly bump into you</a:t>
            </a:r>
            <a:r>
              <a:rPr lang="en-US" altLang="ja-JP" dirty="0"/>
              <a:t>.</a:t>
            </a:r>
          </a:p>
          <a:p>
            <a:pPr>
              <a:lnSpc>
                <a:spcPct val="90000"/>
              </a:lnSpc>
              <a:buNone/>
              <a:defRPr/>
            </a:pPr>
            <a:r>
              <a:rPr lang="en-US" altLang="ja-JP" dirty="0" smtClean="0"/>
              <a:t> CHILD: </a:t>
            </a:r>
            <a:r>
              <a:rPr lang="en-US" altLang="zh-TW" dirty="0"/>
              <a:t>lei5 bump into my fei4 tou5 laam5</a:t>
            </a:r>
            <a:r>
              <a:rPr lang="en-US" altLang="ja-JP" dirty="0"/>
              <a:t>.</a:t>
            </a:r>
          </a:p>
          <a:p>
            <a:pPr>
              <a:lnSpc>
                <a:spcPct val="90000"/>
              </a:lnSpc>
              <a:buNone/>
              <a:defRPr/>
            </a:pPr>
            <a:r>
              <a:rPr lang="ja-JP" altLang="en-US" dirty="0"/>
              <a:t>           </a:t>
            </a:r>
            <a:r>
              <a:rPr lang="ja-JP" altLang="en-US" dirty="0" smtClean="0"/>
              <a:t>   </a:t>
            </a:r>
            <a:r>
              <a:rPr lang="en-US" altLang="ja-JP" i="1" dirty="0" smtClean="0"/>
              <a:t>“</a:t>
            </a:r>
            <a:r>
              <a:rPr lang="en-US" altLang="ja-JP" i="1" dirty="0"/>
              <a:t>You bump into my big belly.”</a:t>
            </a:r>
          </a:p>
          <a:p>
            <a:pPr algn="r">
              <a:lnSpc>
                <a:spcPct val="90000"/>
              </a:lnSpc>
              <a:buNone/>
              <a:defRPr/>
            </a:pPr>
            <a:endParaRPr lang="en-US" dirty="0"/>
          </a:p>
          <a:p>
            <a:r>
              <a:rPr lang="en-HK" dirty="0" smtClean="0"/>
              <a:t>Children mix for good reasons, including lexical gaps and humour</a:t>
            </a:r>
          </a:p>
          <a:p>
            <a:r>
              <a:rPr lang="en-HK" dirty="0" smtClean="0"/>
              <a:t>Children's mixing is systematic and asymmetrical, not random </a:t>
            </a:r>
          </a:p>
          <a:p>
            <a:r>
              <a:rPr lang="en-HK" dirty="0" smtClean="0"/>
              <a:t>No evidence for confusion</a:t>
            </a:r>
            <a:endParaRPr lang="en-HK" dirty="0"/>
          </a:p>
          <a:p>
            <a:r>
              <a:rPr lang="en-HK" dirty="0" smtClean="0"/>
              <a:t>Children pool their linguistic resources to express more complex content </a:t>
            </a:r>
          </a:p>
          <a:p>
            <a:endParaRPr lang="en-HK" dirty="0"/>
          </a:p>
          <a:p>
            <a:endParaRPr lang="en-HK" dirty="0" smtClean="0"/>
          </a:p>
        </p:txBody>
      </p:sp>
      <p:pic>
        <p:nvPicPr>
          <p:cNvPr id="4" name="Picture 6" descr="Kathrynpic-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615" y="2389315"/>
            <a:ext cx="3094893" cy="389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246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2" y="993855"/>
            <a:ext cx="9601196" cy="1303867"/>
          </a:xfrm>
        </p:spPr>
        <p:txBody>
          <a:bodyPr/>
          <a:lstStyle/>
          <a:p>
            <a:r>
              <a:rPr lang="en-HK" dirty="0" smtClean="0"/>
              <a:t>Code-mixing in bilingual children </a:t>
            </a:r>
            <a:endParaRPr lang="en-US" dirty="0"/>
          </a:p>
        </p:txBody>
      </p:sp>
      <p:sp>
        <p:nvSpPr>
          <p:cNvPr id="3" name="Content Placeholder 2"/>
          <p:cNvSpPr>
            <a:spLocks noGrp="1"/>
          </p:cNvSpPr>
          <p:nvPr>
            <p:ph idx="1"/>
          </p:nvPr>
        </p:nvSpPr>
        <p:spPr>
          <a:xfrm>
            <a:off x="3716215" y="2556932"/>
            <a:ext cx="7356229" cy="3492176"/>
          </a:xfrm>
        </p:spPr>
        <p:txBody>
          <a:bodyPr>
            <a:normAutofit/>
          </a:bodyPr>
          <a:lstStyle/>
          <a:p>
            <a:r>
              <a:rPr lang="en-HK" dirty="0" smtClean="0"/>
              <a:t>Measuring complexity of mixed utterances</a:t>
            </a:r>
          </a:p>
          <a:p>
            <a:pPr>
              <a:buFontTx/>
              <a:buChar char="-"/>
            </a:pPr>
            <a:r>
              <a:rPr lang="en-HK" dirty="0" smtClean="0"/>
              <a:t>Mean Length of Utterance (MLU); </a:t>
            </a:r>
          </a:p>
          <a:p>
            <a:pPr>
              <a:buFontTx/>
              <a:buChar char="-"/>
            </a:pPr>
            <a:r>
              <a:rPr lang="en-HK" dirty="0" smtClean="0"/>
              <a:t>Upper Bound: most complex utterance in a sample </a:t>
            </a:r>
          </a:p>
          <a:p>
            <a:pPr marL="0" indent="0">
              <a:buNone/>
            </a:pPr>
            <a:endParaRPr lang="en-US" dirty="0" smtClean="0"/>
          </a:p>
          <a:p>
            <a:r>
              <a:rPr lang="en-US" dirty="0" smtClean="0"/>
              <a:t>Mixed utterances are more complex than single-language utterances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33960919"/>
              </p:ext>
            </p:extLst>
          </p:nvPr>
        </p:nvGraphicFramePr>
        <p:xfrm>
          <a:off x="503481" y="1664677"/>
          <a:ext cx="2750517" cy="4736122"/>
        </p:xfrm>
        <a:graphic>
          <a:graphicData uri="http://schemas.openxmlformats.org/presentationml/2006/ole">
            <mc:AlternateContent xmlns:mc="http://schemas.openxmlformats.org/markup-compatibility/2006">
              <mc:Choice xmlns:v="urn:schemas-microsoft-com:vml" Requires="v">
                <p:oleObj spid="_x0000_s10250" name="Photo Editor 影像" r:id="rId3" imgW="4361905" imgH="7306695" progId="MSPhotoEd.3">
                  <p:embed/>
                </p:oleObj>
              </mc:Choice>
              <mc:Fallback>
                <p:oleObj name="Photo Editor 影像" r:id="rId3" imgW="4361905" imgH="7306695" progId="MSPhotoEd.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81" y="1664677"/>
                        <a:ext cx="2750517" cy="473612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97090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BA97FB8C-70FA-4FB4-9343-6373EB57F135}" type="slidenum">
              <a:rPr lang="en-US" altLang="zh-TW"/>
              <a:pPr>
                <a:defRPr/>
              </a:pPr>
              <a:t>16</a:t>
            </a:fld>
            <a:endParaRPr lang="en-US" altLang="zh-TW"/>
          </a:p>
        </p:txBody>
      </p:sp>
      <p:sp>
        <p:nvSpPr>
          <p:cNvPr id="118786" name="Rectangle 2"/>
          <p:cNvSpPr>
            <a:spLocks noGrp="1" noChangeArrowheads="1"/>
          </p:cNvSpPr>
          <p:nvPr>
            <p:ph type="title"/>
          </p:nvPr>
        </p:nvSpPr>
        <p:spPr/>
        <p:txBody>
          <a:bodyPr/>
          <a:lstStyle/>
          <a:p>
            <a:pPr eaLnBrk="1" hangingPunct="1">
              <a:defRPr/>
            </a:pPr>
            <a:r>
              <a:rPr lang="en-US" altLang="zh-TW" smtClean="0"/>
              <a:t>Kathryn’s MLU pattern </a:t>
            </a:r>
          </a:p>
        </p:txBody>
      </p:sp>
      <p:sp>
        <p:nvSpPr>
          <p:cNvPr id="118787" name="Rectangle 3"/>
          <p:cNvSpPr>
            <a:spLocks noGrp="1" noChangeArrowheads="1"/>
          </p:cNvSpPr>
          <p:nvPr>
            <p:ph type="body" sz="half" idx="1"/>
          </p:nvPr>
        </p:nvSpPr>
        <p:spPr/>
        <p:txBody>
          <a:bodyPr/>
          <a:lstStyle/>
          <a:p>
            <a:pPr eaLnBrk="1" hangingPunct="1">
              <a:defRPr/>
            </a:pPr>
            <a:endParaRPr lang="en-US" altLang="zh-TW" sz="2800" smtClean="0"/>
          </a:p>
          <a:p>
            <a:pPr eaLnBrk="1" hangingPunct="1">
              <a:buFont typeface="Wingdings" pitchFamily="2" charset="2"/>
              <a:buNone/>
              <a:defRPr/>
            </a:pPr>
            <a:endParaRPr lang="en-US" altLang="zh-TW" sz="2800" smtClean="0"/>
          </a:p>
        </p:txBody>
      </p:sp>
      <p:pic>
        <p:nvPicPr>
          <p:cNvPr id="24581" name="Picture 1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480646"/>
            <a:ext cx="12192000" cy="6377354"/>
          </a:xfrm>
          <a:noFill/>
        </p:spPr>
      </p:pic>
    </p:spTree>
    <p:extLst>
      <p:ext uri="{BB962C8B-B14F-4D97-AF65-F5344CB8AC3E}">
        <p14:creationId xmlns:p14="http://schemas.microsoft.com/office/powerpoint/2010/main" val="377733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Code-mixing and mixed code teaching</a:t>
            </a:r>
          </a:p>
        </p:txBody>
      </p:sp>
      <p:sp>
        <p:nvSpPr>
          <p:cNvPr id="3" name="Content Placeholder 2"/>
          <p:cNvSpPr>
            <a:spLocks noGrp="1"/>
          </p:cNvSpPr>
          <p:nvPr>
            <p:ph idx="1"/>
          </p:nvPr>
        </p:nvSpPr>
        <p:spPr>
          <a:xfrm>
            <a:off x="1295401" y="2556931"/>
            <a:ext cx="9970476" cy="3374945"/>
          </a:xfrm>
        </p:spPr>
        <p:txBody>
          <a:bodyPr>
            <a:normAutofit/>
          </a:bodyPr>
          <a:lstStyle/>
          <a:p>
            <a:r>
              <a:rPr lang="en-HK" sz="2800" dirty="0" smtClean="0"/>
              <a:t>Intuition/common sense: mixing languages must be bad</a:t>
            </a:r>
            <a:endParaRPr lang="en-HK" sz="2800" dirty="0"/>
          </a:p>
          <a:p>
            <a:pPr>
              <a:buFontTx/>
              <a:buChar char="-"/>
            </a:pPr>
            <a:r>
              <a:rPr lang="en-HK" sz="2800" dirty="0" smtClean="0"/>
              <a:t>Is mixed code teaching undesirable?  </a:t>
            </a:r>
          </a:p>
          <a:p>
            <a:pPr>
              <a:buFontTx/>
              <a:buChar char="-"/>
            </a:pPr>
            <a:endParaRPr lang="en-HK" sz="2800" dirty="0" smtClean="0"/>
          </a:p>
          <a:p>
            <a:r>
              <a:rPr lang="en-HK" sz="2800" dirty="0" smtClean="0"/>
              <a:t>1990s report recommended that mixed code teaching be avoided… without research basis!</a:t>
            </a:r>
            <a:endParaRPr lang="en-US" sz="2800" dirty="0"/>
          </a:p>
        </p:txBody>
      </p:sp>
    </p:spTree>
    <p:extLst>
      <p:ext uri="{BB962C8B-B14F-4D97-AF65-F5344CB8AC3E}">
        <p14:creationId xmlns:p14="http://schemas.microsoft.com/office/powerpoint/2010/main" val="2435719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 vs multiple teachers</a:t>
            </a:r>
            <a:br>
              <a:rPr lang="en-US" dirty="0"/>
            </a:br>
            <a:endParaRPr lang="en-US" dirty="0"/>
          </a:p>
        </p:txBody>
      </p:sp>
      <p:sp>
        <p:nvSpPr>
          <p:cNvPr id="3" name="Content Placeholder 2"/>
          <p:cNvSpPr>
            <a:spLocks noGrp="1"/>
          </p:cNvSpPr>
          <p:nvPr>
            <p:ph idx="1"/>
          </p:nvPr>
        </p:nvSpPr>
        <p:spPr/>
        <p:txBody>
          <a:bodyPr>
            <a:normAutofit/>
          </a:bodyPr>
          <a:lstStyle/>
          <a:p>
            <a:r>
              <a:rPr lang="en-US" dirty="0"/>
              <a:t>Is it better to have a single teacher for a language, or a variety of teachers? </a:t>
            </a:r>
          </a:p>
          <a:p>
            <a:r>
              <a:rPr lang="en-US" dirty="0" smtClean="0"/>
              <a:t>A </a:t>
            </a:r>
            <a:r>
              <a:rPr lang="en-US" dirty="0"/>
              <a:t>common sense </a:t>
            </a:r>
            <a:r>
              <a:rPr lang="en-US" dirty="0" smtClean="0"/>
              <a:t>answer: stick </a:t>
            </a:r>
            <a:r>
              <a:rPr lang="en-US" dirty="0"/>
              <a:t>to one </a:t>
            </a:r>
            <a:r>
              <a:rPr lang="en-US" dirty="0" smtClean="0"/>
              <a:t>teacher</a:t>
            </a:r>
            <a:r>
              <a:rPr lang="en-US" dirty="0"/>
              <a:t> </a:t>
            </a:r>
            <a:r>
              <a:rPr lang="en-US" dirty="0" smtClean="0"/>
              <a:t>at first</a:t>
            </a:r>
            <a:r>
              <a:rPr lang="en-US" dirty="0"/>
              <a:t> </a:t>
            </a:r>
          </a:p>
        </p:txBody>
      </p:sp>
    </p:spTree>
    <p:extLst>
      <p:ext uri="{BB962C8B-B14F-4D97-AF65-F5344CB8AC3E}">
        <p14:creationId xmlns:p14="http://schemas.microsoft.com/office/powerpoint/2010/main" val="387776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 vs multiple teachers</a:t>
            </a:r>
            <a:br>
              <a:rPr lang="en-US" dirty="0"/>
            </a:br>
            <a:endParaRPr lang="en-US" dirty="0"/>
          </a:p>
        </p:txBody>
      </p:sp>
      <p:sp>
        <p:nvSpPr>
          <p:cNvPr id="3" name="Content Placeholder 2"/>
          <p:cNvSpPr>
            <a:spLocks noGrp="1"/>
          </p:cNvSpPr>
          <p:nvPr>
            <p:ph idx="1"/>
          </p:nvPr>
        </p:nvSpPr>
        <p:spPr>
          <a:xfrm>
            <a:off x="808850" y="2520884"/>
            <a:ext cx="5814688" cy="3318936"/>
          </a:xfrm>
        </p:spPr>
        <p:txBody>
          <a:bodyPr>
            <a:normAutofit fontScale="85000" lnSpcReduction="10000"/>
          </a:bodyPr>
          <a:lstStyle/>
          <a:p>
            <a:r>
              <a:rPr lang="en-US" sz="2800" dirty="0"/>
              <a:t>Research by Patrick Wong of CUHK </a:t>
            </a:r>
            <a:r>
              <a:rPr lang="en-US" sz="2800" dirty="0" smtClean="0"/>
              <a:t>shows that students </a:t>
            </a:r>
            <a:r>
              <a:rPr lang="en-US" sz="2800" dirty="0"/>
              <a:t>learn better when </a:t>
            </a:r>
            <a:r>
              <a:rPr lang="en-US" sz="2800" dirty="0" smtClean="0"/>
              <a:t>exposed </a:t>
            </a:r>
            <a:r>
              <a:rPr lang="en-US" sz="2800" dirty="0"/>
              <a:t>to a range of </a:t>
            </a:r>
            <a:r>
              <a:rPr lang="en-US" sz="2800" dirty="0" smtClean="0"/>
              <a:t>speakers</a:t>
            </a:r>
          </a:p>
          <a:p>
            <a:r>
              <a:rPr lang="en-HK" sz="2800" dirty="0" smtClean="0"/>
              <a:t>Example: vowels are not fixed, but occupy overlapping areas within the vowel space</a:t>
            </a:r>
          </a:p>
          <a:p>
            <a:endParaRPr lang="en-HK" sz="2800" dirty="0" smtClean="0"/>
          </a:p>
          <a:p>
            <a:pPr marL="0" indent="0">
              <a:buNone/>
            </a:pPr>
            <a:r>
              <a:rPr lang="en-HK" sz="2800" dirty="0" smtClean="0"/>
              <a:t>-&gt; Pedagogical implication: alternate language teachers? </a:t>
            </a:r>
            <a:endParaRPr lang="en-US" sz="2800" dirty="0"/>
          </a:p>
          <a:p>
            <a:endParaRPr lang="en-US" dirty="0"/>
          </a:p>
        </p:txBody>
      </p:sp>
      <p:pic>
        <p:nvPicPr>
          <p:cNvPr id="5124" name="Picture 4" descr="http://www.zompist.com/labov.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0" y="2497015"/>
            <a:ext cx="5261967" cy="368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225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295401" y="2556932"/>
            <a:ext cx="9736014" cy="3318936"/>
          </a:xfrm>
        </p:spPr>
        <p:txBody>
          <a:bodyPr>
            <a:normAutofit/>
          </a:bodyPr>
          <a:lstStyle/>
          <a:p>
            <a:r>
              <a:rPr lang="en-US" dirty="0" smtClean="0"/>
              <a:t>Common sense as unreliable in science</a:t>
            </a:r>
          </a:p>
          <a:p>
            <a:r>
              <a:rPr lang="en-US" dirty="0" smtClean="0"/>
              <a:t>Linguistics as the science of language</a:t>
            </a:r>
          </a:p>
          <a:p>
            <a:r>
              <a:rPr lang="en-US" dirty="0" smtClean="0"/>
              <a:t>Common sense is unreliable as a guide language: some examples</a:t>
            </a:r>
          </a:p>
          <a:p>
            <a:pPr>
              <a:buFontTx/>
              <a:buChar char="-"/>
            </a:pPr>
            <a:r>
              <a:rPr lang="en-US" dirty="0" smtClean="0"/>
              <a:t>Is bilingualism good, bad or neutral for cognitive development?</a:t>
            </a:r>
          </a:p>
          <a:p>
            <a:pPr>
              <a:buFontTx/>
              <a:buChar char="-"/>
            </a:pPr>
            <a:r>
              <a:rPr lang="en-US" dirty="0" smtClean="0"/>
              <a:t>Is language mixing good, bad or neutral for language/cognitive development?</a:t>
            </a:r>
          </a:p>
          <a:p>
            <a:pPr>
              <a:buFontTx/>
              <a:buChar char="-"/>
            </a:pPr>
            <a:r>
              <a:rPr lang="en-US" dirty="0" smtClean="0"/>
              <a:t>Is it better to stick to a single language teacher or a range of teachers?</a:t>
            </a:r>
            <a:endParaRPr lang="en-US" dirty="0"/>
          </a:p>
        </p:txBody>
      </p:sp>
    </p:spTree>
    <p:extLst>
      <p:ext uri="{BB962C8B-B14F-4D97-AF65-F5344CB8AC3E}">
        <p14:creationId xmlns:p14="http://schemas.microsoft.com/office/powerpoint/2010/main" val="4050138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smtClean="0"/>
              <a:t>Conclusions </a:t>
            </a:r>
            <a:endParaRPr lang="en-US" dirty="0"/>
          </a:p>
        </p:txBody>
      </p:sp>
      <p:sp>
        <p:nvSpPr>
          <p:cNvPr id="3" name="Content Placeholder 2"/>
          <p:cNvSpPr>
            <a:spLocks noGrp="1"/>
          </p:cNvSpPr>
          <p:nvPr>
            <p:ph idx="1"/>
          </p:nvPr>
        </p:nvSpPr>
        <p:spPr/>
        <p:txBody>
          <a:bodyPr/>
          <a:lstStyle/>
          <a:p>
            <a:r>
              <a:rPr lang="en-HK" dirty="0" smtClean="0"/>
              <a:t>Common sense is unreliable with regard to language, as it is in physics</a:t>
            </a:r>
          </a:p>
          <a:p>
            <a:r>
              <a:rPr lang="en-HK" dirty="0" smtClean="0"/>
              <a:t>As the scientific study of language, linguistics offers some surprising answers to questions about language acquisition</a:t>
            </a:r>
          </a:p>
          <a:p>
            <a:pPr marL="0" indent="0">
              <a:buNone/>
            </a:pPr>
            <a:r>
              <a:rPr lang="en-US" dirty="0" smtClean="0"/>
              <a:t>- Growing understanding of bilingualism suggests lifelong cognitive advantages </a:t>
            </a:r>
          </a:p>
          <a:p>
            <a:pPr marL="0" indent="0">
              <a:buNone/>
            </a:pPr>
            <a:r>
              <a:rPr lang="en-US" dirty="0" smtClean="0"/>
              <a:t>- Children's language mixing is systematic and functional</a:t>
            </a:r>
          </a:p>
          <a:p>
            <a:pPr marL="0" indent="0">
              <a:buNone/>
            </a:pPr>
            <a:r>
              <a:rPr lang="en-US" dirty="0" smtClean="0"/>
              <a:t>- Language learning is more effective with input from multiple teachers </a:t>
            </a:r>
          </a:p>
          <a:p>
            <a:endParaRPr lang="en-US" dirty="0"/>
          </a:p>
        </p:txBody>
      </p:sp>
    </p:spTree>
    <p:extLst>
      <p:ext uri="{BB962C8B-B14F-4D97-AF65-F5344CB8AC3E}">
        <p14:creationId xmlns:p14="http://schemas.microsoft.com/office/powerpoint/2010/main" val="1125843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smtClean="0"/>
              <a:t>References </a:t>
            </a:r>
            <a:endParaRPr lang="en-US" dirty="0"/>
          </a:p>
        </p:txBody>
      </p:sp>
      <p:sp>
        <p:nvSpPr>
          <p:cNvPr id="3" name="Content Placeholder 2"/>
          <p:cNvSpPr>
            <a:spLocks noGrp="1"/>
          </p:cNvSpPr>
          <p:nvPr>
            <p:ph idx="1"/>
          </p:nvPr>
        </p:nvSpPr>
        <p:spPr>
          <a:xfrm>
            <a:off x="1080655" y="2610196"/>
            <a:ext cx="10266217" cy="3541222"/>
          </a:xfrm>
        </p:spPr>
        <p:txBody>
          <a:bodyPr/>
          <a:lstStyle/>
          <a:p>
            <a:r>
              <a:rPr lang="en-US" dirty="0" smtClean="0"/>
              <a:t>Bialystok, E &amp; R. </a:t>
            </a:r>
            <a:r>
              <a:rPr lang="en-US" dirty="0" err="1" smtClean="0"/>
              <a:t>Barac</a:t>
            </a:r>
            <a:r>
              <a:rPr lang="en-US" dirty="0" smtClean="0"/>
              <a:t>. 2012. Emerging </a:t>
            </a:r>
            <a:r>
              <a:rPr lang="en-US" dirty="0"/>
              <a:t>bilingualism: Dissociating advantages for metalinguistic awareness and executive control. </a:t>
            </a:r>
            <a:r>
              <a:rPr lang="en-US" i="1" dirty="0" smtClean="0"/>
              <a:t>Cognition</a:t>
            </a:r>
            <a:r>
              <a:rPr lang="en-US" dirty="0" smtClean="0"/>
              <a:t> 122:67–7.</a:t>
            </a:r>
            <a:endParaRPr lang="en-US" altLang="zh-TW" dirty="0" smtClean="0"/>
          </a:p>
          <a:p>
            <a:r>
              <a:rPr lang="en-US" dirty="0" smtClean="0"/>
              <a:t>Lyons, John. 1965. </a:t>
            </a:r>
            <a:r>
              <a:rPr lang="en-US" i="1" dirty="0"/>
              <a:t>The Scientific Study of Language</a:t>
            </a:r>
            <a:r>
              <a:rPr lang="en-US" dirty="0"/>
              <a:t> </a:t>
            </a:r>
            <a:r>
              <a:rPr lang="en-US" dirty="0" smtClean="0"/>
              <a:t>. Inaugural  Lecture, University </a:t>
            </a:r>
            <a:r>
              <a:rPr lang="en-US" dirty="0"/>
              <a:t>of </a:t>
            </a:r>
            <a:r>
              <a:rPr lang="en-US" dirty="0" smtClean="0"/>
              <a:t>Edinburgh.</a:t>
            </a:r>
          </a:p>
          <a:p>
            <a:r>
              <a:rPr lang="en-HK" dirty="0" smtClean="0"/>
              <a:t>Paradis, Johanne, Fred Genesee &amp; Martha </a:t>
            </a:r>
            <a:r>
              <a:rPr lang="en-HK" dirty="0" err="1" smtClean="0"/>
              <a:t>Crago</a:t>
            </a:r>
            <a:r>
              <a:rPr lang="en-HK" dirty="0" smtClean="0"/>
              <a:t>. 2005. </a:t>
            </a:r>
            <a:r>
              <a:rPr lang="en-HK" i="1" dirty="0" smtClean="0"/>
              <a:t>Dual Language Development and Disorders.</a:t>
            </a:r>
            <a:r>
              <a:rPr lang="en-HK" dirty="0" smtClean="0"/>
              <a:t> Brookes Publishing.</a:t>
            </a:r>
          </a:p>
          <a:p>
            <a:r>
              <a:rPr lang="en-US" dirty="0" smtClean="0"/>
              <a:t>Pearson, Barbara </a:t>
            </a:r>
            <a:r>
              <a:rPr lang="en-US" dirty="0" err="1" smtClean="0"/>
              <a:t>Zurer</a:t>
            </a:r>
            <a:r>
              <a:rPr lang="en-US" dirty="0" smtClean="0"/>
              <a:t>. 2008. </a:t>
            </a:r>
            <a:r>
              <a:rPr lang="en-US" i="1" dirty="0" smtClean="0"/>
              <a:t>Raising a Bilingual Child</a:t>
            </a:r>
            <a:r>
              <a:rPr lang="en-US" dirty="0" smtClean="0"/>
              <a:t>. Random House.</a:t>
            </a:r>
            <a:endParaRPr lang="en-US" dirty="0"/>
          </a:p>
        </p:txBody>
      </p:sp>
    </p:spTree>
    <p:extLst>
      <p:ext uri="{BB962C8B-B14F-4D97-AF65-F5344CB8AC3E}">
        <p14:creationId xmlns:p14="http://schemas.microsoft.com/office/powerpoint/2010/main" val="834029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rPr>
              <a:t>Science and common sense</a:t>
            </a:r>
            <a:endParaRPr lang="en-US" dirty="0"/>
          </a:p>
        </p:txBody>
      </p:sp>
      <p:sp>
        <p:nvSpPr>
          <p:cNvPr id="3" name="Content Placeholder 2"/>
          <p:cNvSpPr>
            <a:spLocks noGrp="1"/>
          </p:cNvSpPr>
          <p:nvPr>
            <p:ph idx="1"/>
          </p:nvPr>
        </p:nvSpPr>
        <p:spPr>
          <a:xfrm>
            <a:off x="1078523" y="2556932"/>
            <a:ext cx="7256585" cy="3318936"/>
          </a:xfrm>
        </p:spPr>
        <p:txBody>
          <a:bodyPr>
            <a:normAutofit/>
          </a:bodyPr>
          <a:lstStyle/>
          <a:p>
            <a:pPr marL="0" indent="0">
              <a:buNone/>
            </a:pPr>
            <a:r>
              <a:rPr lang="en-US" dirty="0" smtClean="0"/>
              <a:t>Common sense: “sound </a:t>
            </a:r>
            <a:r>
              <a:rPr lang="en-US" dirty="0"/>
              <a:t>practical judgment that is independent of specialized knowledge, training, or the like” (</a:t>
            </a:r>
            <a:r>
              <a:rPr lang="en-US" dirty="0">
                <a:solidFill>
                  <a:schemeClr val="tx1"/>
                </a:solidFill>
                <a:hlinkClick r:id="rId2"/>
              </a:rPr>
              <a:t>Dictionary.com</a:t>
            </a:r>
            <a:r>
              <a:rPr lang="en-US" dirty="0" smtClean="0"/>
              <a:t>) </a:t>
            </a:r>
          </a:p>
          <a:p>
            <a:r>
              <a:rPr lang="en-HK" dirty="0" smtClean="0"/>
              <a:t>In the natural sciences, the ‘common sense’ account is often incorrect</a:t>
            </a:r>
            <a:endParaRPr lang="en-HK" dirty="0"/>
          </a:p>
          <a:p>
            <a:r>
              <a:rPr lang="en-HK" dirty="0" smtClean="0"/>
              <a:t>Galileo’s (thought) experiment: </a:t>
            </a:r>
          </a:p>
          <a:p>
            <a:pPr marL="0" indent="0">
              <a:buNone/>
            </a:pPr>
            <a:r>
              <a:rPr lang="en-HK" dirty="0" smtClean="0"/>
              <a:t>- will the heavier ball fall faster than the small one?</a:t>
            </a:r>
            <a:endParaRPr lang="en-US" dirty="0"/>
          </a:p>
        </p:txBody>
      </p:sp>
      <p:pic>
        <p:nvPicPr>
          <p:cNvPr id="4098" name="Picture 2" descr="Portrait of Galileo Galil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960" y="2381006"/>
            <a:ext cx="31432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320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rPr>
              <a:t>Science and common sense</a:t>
            </a:r>
            <a:endParaRPr lang="en-US" dirty="0"/>
          </a:p>
        </p:txBody>
      </p:sp>
      <p:sp>
        <p:nvSpPr>
          <p:cNvPr id="3" name="Content Placeholder 2"/>
          <p:cNvSpPr>
            <a:spLocks noGrp="1"/>
          </p:cNvSpPr>
          <p:nvPr>
            <p:ph idx="1"/>
          </p:nvPr>
        </p:nvSpPr>
        <p:spPr/>
        <p:txBody>
          <a:bodyPr>
            <a:normAutofit/>
          </a:bodyPr>
          <a:lstStyle/>
          <a:p>
            <a:r>
              <a:rPr lang="en-HK" dirty="0" smtClean="0"/>
              <a:t>Why is common sense unreliable?</a:t>
            </a:r>
          </a:p>
          <a:p>
            <a:r>
              <a:rPr lang="en-HK" dirty="0" smtClean="0"/>
              <a:t>Cognitive biases underlie ‘common sense’ intuitions</a:t>
            </a:r>
            <a:endParaRPr lang="en-US" dirty="0" smtClean="0"/>
          </a:p>
          <a:p>
            <a:pPr>
              <a:buFontTx/>
              <a:buChar char="-"/>
            </a:pPr>
            <a:r>
              <a:rPr lang="en-US" dirty="0" smtClean="0"/>
              <a:t>Status quo bias</a:t>
            </a:r>
          </a:p>
          <a:p>
            <a:pPr>
              <a:buFontTx/>
              <a:buChar char="-"/>
            </a:pPr>
            <a:r>
              <a:rPr lang="en-US" dirty="0" smtClean="0"/>
              <a:t>loss aversion</a:t>
            </a:r>
          </a:p>
          <a:p>
            <a:pPr marL="0" indent="0">
              <a:buNone/>
            </a:pPr>
            <a:r>
              <a:rPr lang="en-US" dirty="0" smtClean="0"/>
              <a:t>- optimistic bias</a:t>
            </a:r>
            <a:endParaRPr lang="en-US" dirty="0"/>
          </a:p>
        </p:txBody>
      </p:sp>
    </p:spTree>
    <p:extLst>
      <p:ext uri="{BB962C8B-B14F-4D97-AF65-F5344CB8AC3E}">
        <p14:creationId xmlns:p14="http://schemas.microsoft.com/office/powerpoint/2010/main" val="4174686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09" y="982132"/>
            <a:ext cx="9601196" cy="1303867"/>
          </a:xfrm>
        </p:spPr>
        <p:txBody>
          <a:bodyPr/>
          <a:lstStyle/>
          <a:p>
            <a:r>
              <a:rPr lang="en-US" b="1" dirty="0">
                <a:solidFill>
                  <a:prstClr val="black">
                    <a:lumMod val="85000"/>
                    <a:lumOff val="15000"/>
                  </a:prstClr>
                </a:solidFill>
              </a:rPr>
              <a:t>Science </a:t>
            </a:r>
            <a:r>
              <a:rPr lang="en-US" b="1" dirty="0" smtClean="0">
                <a:solidFill>
                  <a:prstClr val="black">
                    <a:lumMod val="85000"/>
                    <a:lumOff val="15000"/>
                  </a:prstClr>
                </a:solidFill>
              </a:rPr>
              <a:t>of language?</a:t>
            </a:r>
            <a:endParaRPr lang="en-US" dirty="0"/>
          </a:p>
        </p:txBody>
      </p:sp>
      <p:sp>
        <p:nvSpPr>
          <p:cNvPr id="3" name="Content Placeholder 2"/>
          <p:cNvSpPr>
            <a:spLocks noGrp="1"/>
          </p:cNvSpPr>
          <p:nvPr>
            <p:ph idx="1"/>
          </p:nvPr>
        </p:nvSpPr>
        <p:spPr>
          <a:xfrm>
            <a:off x="973015" y="2543908"/>
            <a:ext cx="7350370" cy="3331960"/>
          </a:xfrm>
        </p:spPr>
        <p:txBody>
          <a:bodyPr>
            <a:normAutofit/>
          </a:bodyPr>
          <a:lstStyle/>
          <a:p>
            <a:r>
              <a:rPr lang="en-HK" dirty="0" smtClean="0"/>
              <a:t>Linguistics: an invisible field</a:t>
            </a:r>
            <a:endParaRPr lang="en-HK" dirty="0"/>
          </a:p>
          <a:p>
            <a:r>
              <a:rPr lang="en-HK" dirty="0" smtClean="0"/>
              <a:t>Definition: the scientific study of language (Lyons 1965)</a:t>
            </a:r>
          </a:p>
          <a:p>
            <a:r>
              <a:rPr lang="en-HK" dirty="0"/>
              <a:t>S</a:t>
            </a:r>
            <a:r>
              <a:rPr lang="en-HK" dirty="0" smtClean="0"/>
              <a:t>pectrum from natural science (neurolinguistics) to art (poetics)</a:t>
            </a:r>
          </a:p>
          <a:p>
            <a:r>
              <a:rPr lang="en-HK" dirty="0" smtClean="0"/>
              <a:t>Grammar writing: between art and science</a:t>
            </a:r>
          </a:p>
        </p:txBody>
      </p:sp>
      <p:pic>
        <p:nvPicPr>
          <p:cNvPr id="4" name="Picture 2" descr="https://encrypted-tbn3.gstatic.com/images?q=tbn:ANd9GcR5g-cNkYVJyO1WMSa0gQjox4kTPdqxD-Kxv6QS5T3VdV4lFe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216" y="1742142"/>
            <a:ext cx="3399692" cy="49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41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76" y="816074"/>
            <a:ext cx="8628185" cy="1219868"/>
          </a:xfrm>
        </p:spPr>
        <p:txBody>
          <a:bodyPr/>
          <a:lstStyle/>
          <a:p>
            <a:r>
              <a:rPr lang="en-HK" b="1" dirty="0" smtClean="0"/>
              <a:t>Linguistics as </a:t>
            </a:r>
            <a:r>
              <a:rPr lang="en-HK" b="1" dirty="0"/>
              <a:t>s</a:t>
            </a:r>
            <a:r>
              <a:rPr lang="en-HK" b="1" dirty="0" smtClean="0"/>
              <a:t>cience of language</a:t>
            </a:r>
            <a:endParaRPr lang="en-US" b="1" dirty="0"/>
          </a:p>
        </p:txBody>
      </p:sp>
      <p:sp>
        <p:nvSpPr>
          <p:cNvPr id="3" name="Content Placeholder 2"/>
          <p:cNvSpPr>
            <a:spLocks noGrp="1"/>
          </p:cNvSpPr>
          <p:nvPr>
            <p:ph idx="1"/>
          </p:nvPr>
        </p:nvSpPr>
        <p:spPr>
          <a:xfrm>
            <a:off x="4472355" y="2562530"/>
            <a:ext cx="9818076" cy="3398391"/>
          </a:xfrm>
        </p:spPr>
        <p:txBody>
          <a:bodyPr/>
          <a:lstStyle/>
          <a:p>
            <a:pPr lvl="0"/>
            <a:r>
              <a:rPr lang="en-US" dirty="0"/>
              <a:t>Hypotheses are tested without prejudice</a:t>
            </a:r>
            <a:r>
              <a:rPr lang="en-US" dirty="0" smtClean="0"/>
              <a:t>. </a:t>
            </a:r>
            <a:endParaRPr lang="en-US" dirty="0"/>
          </a:p>
          <a:p>
            <a:pPr lvl="0"/>
            <a:endParaRPr lang="en-US" dirty="0" smtClean="0"/>
          </a:p>
          <a:p>
            <a:pPr lvl="0"/>
            <a:r>
              <a:rPr lang="en-US" dirty="0" smtClean="0"/>
              <a:t>Results </a:t>
            </a:r>
            <a:r>
              <a:rPr lang="en-US" dirty="0"/>
              <a:t>are </a:t>
            </a:r>
            <a:r>
              <a:rPr lang="en-US" dirty="0" smtClean="0"/>
              <a:t>subject to peer review.  </a:t>
            </a:r>
          </a:p>
          <a:p>
            <a:pPr lvl="0"/>
            <a:endParaRPr lang="en-US" dirty="0"/>
          </a:p>
          <a:p>
            <a:pPr lvl="0"/>
            <a:r>
              <a:rPr lang="en-US" dirty="0"/>
              <a:t>Results must be </a:t>
            </a:r>
            <a:r>
              <a:rPr lang="en-US" dirty="0" smtClean="0"/>
              <a:t>replicable. </a:t>
            </a:r>
            <a:endParaRPr lang="en-US" dirty="0"/>
          </a:p>
        </p:txBody>
      </p:sp>
      <p:pic>
        <p:nvPicPr>
          <p:cNvPr id="2054" name="Picture 6" descr="http://ichef.bbci.co.uk/arts/yourpaintings/images/paintings/trh/large/cu_trh_26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94" y="2447084"/>
            <a:ext cx="3065097" cy="402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857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Bilingualism and cognition</a:t>
            </a:r>
            <a:r>
              <a:rPr lang="en-US" dirty="0"/>
              <a:t/>
            </a:r>
            <a:br>
              <a:rPr lang="en-US" dirty="0"/>
            </a:br>
            <a:endParaRPr lang="en-US" dirty="0"/>
          </a:p>
        </p:txBody>
      </p:sp>
      <p:sp>
        <p:nvSpPr>
          <p:cNvPr id="3" name="Content Placeholder 2"/>
          <p:cNvSpPr>
            <a:spLocks noGrp="1"/>
          </p:cNvSpPr>
          <p:nvPr>
            <p:ph idx="1"/>
          </p:nvPr>
        </p:nvSpPr>
        <p:spPr>
          <a:xfrm>
            <a:off x="1113905" y="2552007"/>
            <a:ext cx="9966960" cy="3639745"/>
          </a:xfrm>
        </p:spPr>
        <p:txBody>
          <a:bodyPr>
            <a:normAutofit fontScale="92500" lnSpcReduction="20000"/>
          </a:bodyPr>
          <a:lstStyle/>
          <a:p>
            <a:pPr marL="0" indent="0">
              <a:buNone/>
            </a:pPr>
            <a:r>
              <a:rPr lang="en-US" dirty="0"/>
              <a:t>How does bilingualism impact on cognition and cognitive development</a:t>
            </a:r>
            <a:r>
              <a:rPr lang="en-US" dirty="0" smtClean="0"/>
              <a:t>? 3 possibilities: </a:t>
            </a:r>
            <a:endParaRPr lang="en-US" dirty="0"/>
          </a:p>
          <a:p>
            <a:pPr marL="0" lvl="0" indent="0">
              <a:buNone/>
            </a:pPr>
            <a:r>
              <a:rPr lang="en-US" dirty="0" smtClean="0"/>
              <a:t>1. negative effects</a:t>
            </a:r>
          </a:p>
          <a:p>
            <a:pPr lvl="0">
              <a:buFontTx/>
              <a:buChar char="-"/>
            </a:pPr>
            <a:r>
              <a:rPr lang="en-US" dirty="0" smtClean="0"/>
              <a:t>A source of confusion?</a:t>
            </a:r>
          </a:p>
          <a:p>
            <a:pPr lvl="0">
              <a:buFontTx/>
              <a:buChar char="-"/>
            </a:pPr>
            <a:r>
              <a:rPr lang="en-US" dirty="0" smtClean="0"/>
              <a:t>A burden which over-taxes children, especially </a:t>
            </a:r>
            <a:r>
              <a:rPr lang="en-US" dirty="0"/>
              <a:t>those </a:t>
            </a:r>
            <a:r>
              <a:rPr lang="en-US" dirty="0" smtClean="0"/>
              <a:t>with learning difficulties?</a:t>
            </a:r>
            <a:endParaRPr lang="en-US" dirty="0"/>
          </a:p>
          <a:p>
            <a:pPr marL="0" lvl="0" indent="0">
              <a:buNone/>
            </a:pPr>
            <a:r>
              <a:rPr lang="en-US" dirty="0" smtClean="0"/>
              <a:t>2. positive </a:t>
            </a:r>
            <a:r>
              <a:rPr lang="en-US" dirty="0"/>
              <a:t>effects</a:t>
            </a:r>
          </a:p>
          <a:p>
            <a:pPr lvl="0">
              <a:buFontTx/>
              <a:buChar char="-"/>
            </a:pPr>
            <a:r>
              <a:rPr lang="en-US" dirty="0" smtClean="0"/>
              <a:t>Richer</a:t>
            </a:r>
            <a:r>
              <a:rPr lang="en-US" dirty="0"/>
              <a:t>, more diverse learning </a:t>
            </a:r>
            <a:r>
              <a:rPr lang="en-US" dirty="0" smtClean="0"/>
              <a:t>experiences?</a:t>
            </a:r>
          </a:p>
          <a:p>
            <a:pPr lvl="0">
              <a:buFontTx/>
              <a:buChar char="-"/>
            </a:pPr>
            <a:r>
              <a:rPr lang="en-US" dirty="0" smtClean="0"/>
              <a:t>Priming for further language learning?</a:t>
            </a:r>
            <a:endParaRPr lang="en-US" dirty="0"/>
          </a:p>
          <a:p>
            <a:pPr marL="0" lvl="0" indent="0">
              <a:buNone/>
            </a:pPr>
            <a:r>
              <a:rPr lang="en-US" dirty="0"/>
              <a:t>3. neutral: cognitive development proceeds, perhaps on a genetically predetermined basis, regardless of the number of languages the child knows or </a:t>
            </a:r>
            <a:r>
              <a:rPr lang="en-US" dirty="0" smtClean="0"/>
              <a:t>learns</a:t>
            </a:r>
            <a:endParaRPr lang="en-US" dirty="0"/>
          </a:p>
          <a:p>
            <a:endParaRPr lang="en-US" dirty="0"/>
          </a:p>
        </p:txBody>
      </p:sp>
    </p:spTree>
    <p:extLst>
      <p:ext uri="{BB962C8B-B14F-4D97-AF65-F5344CB8AC3E}">
        <p14:creationId xmlns:p14="http://schemas.microsoft.com/office/powerpoint/2010/main" val="307452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2" y="982132"/>
            <a:ext cx="10668000" cy="1163191"/>
          </a:xfrm>
        </p:spPr>
        <p:txBody>
          <a:bodyPr>
            <a:normAutofit fontScale="90000"/>
          </a:bodyPr>
          <a:lstStyle/>
          <a:p>
            <a:r>
              <a:rPr lang="en-US" dirty="0" smtClean="0"/>
              <a:t>Cognitive advantages </a:t>
            </a:r>
            <a:r>
              <a:rPr lang="en-US" dirty="0"/>
              <a:t>associated with </a:t>
            </a:r>
            <a:r>
              <a:rPr lang="en-US" dirty="0" smtClean="0"/>
              <a:t>bilingualism</a:t>
            </a:r>
            <a:endParaRPr lang="en-US" dirty="0"/>
          </a:p>
        </p:txBody>
      </p:sp>
      <p:sp>
        <p:nvSpPr>
          <p:cNvPr id="3" name="Content Placeholder 2"/>
          <p:cNvSpPr>
            <a:spLocks noGrp="1"/>
          </p:cNvSpPr>
          <p:nvPr>
            <p:ph idx="1"/>
          </p:nvPr>
        </p:nvSpPr>
        <p:spPr/>
        <p:txBody>
          <a:bodyPr>
            <a:normAutofit/>
          </a:bodyPr>
          <a:lstStyle/>
          <a:p>
            <a:pPr marL="0" indent="0">
              <a:spcAft>
                <a:spcPts val="0"/>
              </a:spcAft>
              <a:buNone/>
              <a:defRPr/>
            </a:pPr>
            <a:r>
              <a:rPr lang="en-US" altLang="zh-TW" dirty="0" smtClean="0"/>
              <a:t>Greater sensitivity to language</a:t>
            </a:r>
          </a:p>
          <a:p>
            <a:pPr marL="0" indent="0">
              <a:spcAft>
                <a:spcPts val="0"/>
              </a:spcAft>
              <a:buNone/>
              <a:defRPr/>
            </a:pPr>
            <a:r>
              <a:rPr lang="en-US" altLang="zh-TW" dirty="0" smtClean="0"/>
              <a:t>- metalinguistic awareness </a:t>
            </a:r>
            <a:r>
              <a:rPr lang="en-US" dirty="0" smtClean="0"/>
              <a:t>from </a:t>
            </a:r>
            <a:r>
              <a:rPr lang="en-US" dirty="0"/>
              <a:t>age 2 </a:t>
            </a:r>
          </a:p>
          <a:p>
            <a:pPr marL="0" indent="0">
              <a:spcAft>
                <a:spcPts val="0"/>
              </a:spcAft>
              <a:buNone/>
              <a:defRPr/>
            </a:pPr>
            <a:r>
              <a:rPr lang="en-US" altLang="zh-TW" dirty="0" smtClean="0"/>
              <a:t>Greater mental flexibility, creativity</a:t>
            </a:r>
            <a:endParaRPr lang="en-US" altLang="zh-TW" dirty="0"/>
          </a:p>
          <a:p>
            <a:pPr>
              <a:spcAft>
                <a:spcPts val="0"/>
              </a:spcAft>
              <a:buFontTx/>
              <a:buChar char="-"/>
              <a:defRPr/>
            </a:pPr>
            <a:r>
              <a:rPr lang="en-US" altLang="zh-TW" dirty="0" smtClean="0"/>
              <a:t>Uses </a:t>
            </a:r>
            <a:r>
              <a:rPr lang="en-US" altLang="zh-TW" dirty="0" smtClean="0"/>
              <a:t>for empty boxes, </a:t>
            </a:r>
            <a:r>
              <a:rPr lang="en-US" altLang="zh-TW" dirty="0" smtClean="0"/>
              <a:t>bottles</a:t>
            </a:r>
          </a:p>
          <a:p>
            <a:pPr>
              <a:spcAft>
                <a:spcPts val="0"/>
              </a:spcAft>
              <a:buFontTx/>
              <a:buChar char="-"/>
              <a:defRPr/>
            </a:pPr>
            <a:endParaRPr lang="en-US" altLang="zh-TW" dirty="0" smtClean="0"/>
          </a:p>
          <a:p>
            <a:pPr marL="0" indent="0">
              <a:spcAft>
                <a:spcPts val="0"/>
              </a:spcAft>
              <a:buNone/>
              <a:defRPr/>
            </a:pPr>
            <a:r>
              <a:rPr lang="en-US" altLang="zh-TW" dirty="0" smtClean="0"/>
              <a:t>Bilinguals </a:t>
            </a:r>
            <a:r>
              <a:rPr lang="en-US" altLang="zh-TW" dirty="0" smtClean="0"/>
              <a:t>o</a:t>
            </a:r>
            <a:r>
              <a:rPr lang="en-US" altLang="zh-TW" dirty="0" smtClean="0"/>
              <a:t>utperform </a:t>
            </a:r>
            <a:r>
              <a:rPr lang="en-US" altLang="zh-TW" dirty="0"/>
              <a:t>monolinguals in </a:t>
            </a:r>
            <a:r>
              <a:rPr lang="en-US" altLang="zh-TW" dirty="0" smtClean="0"/>
              <a:t>tasks </a:t>
            </a:r>
            <a:r>
              <a:rPr lang="en-US" altLang="zh-TW" dirty="0"/>
              <a:t>that require </a:t>
            </a:r>
            <a:r>
              <a:rPr lang="en-US" altLang="zh-TW" dirty="0" smtClean="0"/>
              <a:t>them </a:t>
            </a:r>
            <a:r>
              <a:rPr lang="en-US" altLang="zh-TW" dirty="0"/>
              <a:t>to ignore distracting </a:t>
            </a:r>
            <a:r>
              <a:rPr lang="en-US" altLang="zh-TW" dirty="0" smtClean="0"/>
              <a:t>information </a:t>
            </a:r>
            <a:r>
              <a:rPr lang="en-US" altLang="zh-TW" dirty="0" smtClean="0">
                <a:solidFill>
                  <a:schemeClr val="tx1">
                    <a:lumMod val="75000"/>
                    <a:lumOff val="25000"/>
                  </a:schemeClr>
                </a:solidFill>
                <a:latin typeface="Times New Roman" pitchFamily="18" charset="0"/>
              </a:rPr>
              <a:t>(</a:t>
            </a:r>
            <a:r>
              <a:rPr lang="en-US" altLang="zh-TW" dirty="0">
                <a:solidFill>
                  <a:schemeClr val="tx1">
                    <a:lumMod val="75000"/>
                    <a:lumOff val="25000"/>
                  </a:schemeClr>
                </a:solidFill>
                <a:latin typeface="Times New Roman" pitchFamily="18" charset="0"/>
              </a:rPr>
              <a:t>Bialystok and </a:t>
            </a:r>
            <a:r>
              <a:rPr lang="en-US" altLang="zh-TW" dirty="0" err="1">
                <a:solidFill>
                  <a:schemeClr val="tx1">
                    <a:lumMod val="75000"/>
                    <a:lumOff val="25000"/>
                  </a:schemeClr>
                </a:solidFill>
                <a:latin typeface="Times New Roman" pitchFamily="18" charset="0"/>
              </a:rPr>
              <a:t>Barac</a:t>
            </a:r>
            <a:r>
              <a:rPr lang="en-US" altLang="zh-TW" dirty="0">
                <a:solidFill>
                  <a:schemeClr val="tx1">
                    <a:lumMod val="75000"/>
                    <a:lumOff val="25000"/>
                  </a:schemeClr>
                </a:solidFill>
                <a:latin typeface="Times New Roman" pitchFamily="18" charset="0"/>
              </a:rPr>
              <a:t> 2013)</a:t>
            </a:r>
          </a:p>
          <a:p>
            <a:pPr marL="274320" indent="-274320">
              <a:spcAft>
                <a:spcPts val="0"/>
              </a:spcAft>
              <a:buFont typeface="Wingdings"/>
              <a:buChar char=""/>
              <a:defRPr/>
            </a:pPr>
            <a:endParaRPr lang="en-US" altLang="zh-TW" dirty="0"/>
          </a:p>
        </p:txBody>
      </p:sp>
    </p:spTree>
    <p:extLst>
      <p:ext uri="{BB962C8B-B14F-4D97-AF65-F5344CB8AC3E}">
        <p14:creationId xmlns:p14="http://schemas.microsoft.com/office/powerpoint/2010/main" val="629171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966914" y="530382"/>
            <a:ext cx="8243887" cy="460218"/>
          </a:xfrm>
        </p:spPr>
        <p:txBody>
          <a:bodyPr>
            <a:normAutofit fontScale="90000"/>
          </a:bodyPr>
          <a:lstStyle/>
          <a:p>
            <a:pPr>
              <a:defRPr/>
            </a:pPr>
            <a:r>
              <a:rPr lang="en-US" altLang="zh-TW" dirty="0" smtClean="0"/>
              <a:t>Piaget’s sun-moon game</a:t>
            </a:r>
          </a:p>
        </p:txBody>
      </p:sp>
      <p:sp>
        <p:nvSpPr>
          <p:cNvPr id="59395" name="Rectangle 3"/>
          <p:cNvSpPr>
            <a:spLocks noGrp="1" noChangeArrowheads="1"/>
          </p:cNvSpPr>
          <p:nvPr>
            <p:ph sz="quarter" idx="1"/>
          </p:nvPr>
        </p:nvSpPr>
        <p:spPr>
          <a:xfrm>
            <a:off x="906087" y="931025"/>
            <a:ext cx="10299468" cy="5926975"/>
          </a:xfrm>
        </p:spPr>
        <p:txBody>
          <a:bodyPr>
            <a:normAutofit/>
          </a:bodyPr>
          <a:lstStyle/>
          <a:p>
            <a:pPr eaLnBrk="1" hangingPunct="1"/>
            <a:r>
              <a:rPr lang="en-US" altLang="zh-TW" sz="3200" dirty="0">
                <a:latin typeface="Times New Roman" panose="02020603050405020304" pitchFamily="18" charset="0"/>
                <a:cs typeface="Times New Roman" panose="02020603050405020304" pitchFamily="18" charset="0"/>
              </a:rPr>
              <a:t>If we decided to call the sun “the moon” and the moon “the sun”, what would be in the sky when we go the bed at night</a:t>
            </a:r>
            <a:r>
              <a:rPr lang="en-US" altLang="zh-TW" sz="3200" dirty="0" smtClean="0">
                <a:latin typeface="Times New Roman" panose="02020603050405020304" pitchFamily="18" charset="0"/>
                <a:cs typeface="Times New Roman" panose="02020603050405020304" pitchFamily="18" charset="0"/>
              </a:rPr>
              <a:t>? Would the sky be light or dark?</a:t>
            </a:r>
            <a:endParaRPr lang="en-US" altLang="zh-TW" sz="3200" dirty="0">
              <a:latin typeface="Times New Roman" panose="02020603050405020304" pitchFamily="18" charset="0"/>
              <a:cs typeface="Times New Roman" panose="02020603050405020304" pitchFamily="18" charset="0"/>
            </a:endParaRPr>
          </a:p>
          <a:p>
            <a:pPr eaLnBrk="1" hangingPunct="1"/>
            <a:endParaRPr lang="en-US" altLang="zh-TW" sz="3200" dirty="0">
              <a:latin typeface="Times New Roman" panose="02020603050405020304" pitchFamily="18" charset="0"/>
              <a:cs typeface="Times New Roman" panose="02020603050405020304" pitchFamily="18" charset="0"/>
            </a:endParaRPr>
          </a:p>
          <a:p>
            <a:pPr eaLnBrk="1" hangingPunct="1"/>
            <a:endParaRPr lang="en-US" altLang="zh-TW" sz="3200" dirty="0">
              <a:latin typeface="Times New Roman" panose="02020603050405020304" pitchFamily="18" charset="0"/>
              <a:cs typeface="Times New Roman" panose="02020603050405020304" pitchFamily="18" charset="0"/>
            </a:endParaRPr>
          </a:p>
          <a:p>
            <a:pPr eaLnBrk="1" hangingPunct="1"/>
            <a:endParaRPr lang="en-US" altLang="zh-TW" sz="3200" dirty="0" smtClean="0">
              <a:latin typeface="Times New Roman" panose="02020603050405020304" pitchFamily="18" charset="0"/>
              <a:cs typeface="Times New Roman" panose="02020603050405020304" pitchFamily="18" charset="0"/>
            </a:endParaRPr>
          </a:p>
          <a:p>
            <a:pPr eaLnBrk="1" hangingPunct="1"/>
            <a:r>
              <a:rPr lang="en-US" altLang="zh-TW" sz="3200" dirty="0" smtClean="0">
                <a:latin typeface="Times New Roman" panose="02020603050405020304" pitchFamily="18" charset="0"/>
                <a:cs typeface="Times New Roman" panose="02020603050405020304" pitchFamily="18" charset="0"/>
              </a:rPr>
              <a:t>Bilingual </a:t>
            </a:r>
            <a:r>
              <a:rPr lang="en-US" altLang="zh-TW" sz="3200" dirty="0">
                <a:latin typeface="Times New Roman" panose="02020603050405020304" pitchFamily="18" charset="0"/>
                <a:cs typeface="Times New Roman" panose="02020603050405020304" pitchFamily="18" charset="0"/>
              </a:rPr>
              <a:t>children consistently score higher on such </a:t>
            </a:r>
            <a:r>
              <a:rPr lang="en-US" altLang="zh-TW" sz="3200" dirty="0" smtClean="0">
                <a:latin typeface="Times New Roman" panose="02020603050405020304" pitchFamily="18" charset="0"/>
                <a:cs typeface="Times New Roman" panose="02020603050405020304" pitchFamily="18" charset="0"/>
              </a:rPr>
              <a:t>tasks</a:t>
            </a:r>
          </a:p>
          <a:p>
            <a:r>
              <a:rPr lang="en-HK" altLang="zh-TW" sz="3200" dirty="0" smtClean="0">
                <a:latin typeface="Times New Roman" panose="02020603050405020304" pitchFamily="18" charset="0"/>
                <a:cs typeface="Times New Roman" panose="02020603050405020304" pitchFamily="18" charset="0"/>
              </a:rPr>
              <a:t>Separation of names from things</a:t>
            </a:r>
            <a:endParaRPr lang="en-US" altLang="zh-TW" sz="3200" dirty="0">
              <a:latin typeface="Times New Roman" panose="02020603050405020304" pitchFamily="18" charset="0"/>
              <a:cs typeface="Times New Roman" panose="02020603050405020304" pitchFamily="18" charset="0"/>
            </a:endParaRPr>
          </a:p>
        </p:txBody>
      </p:sp>
      <p:sp>
        <p:nvSpPr>
          <p:cNvPr id="59396" name="Rectangle 5"/>
          <p:cNvSpPr>
            <a:spLocks noGrp="1" noChangeArrowheads="1"/>
          </p:cNvSpPr>
          <p:nvPr>
            <p:ph type="sldNum" sz="quarter" idx="11"/>
          </p:nvPr>
        </p:nvSpPr>
        <p:spPr bwMode="auto">
          <a:xfrm>
            <a:off x="4648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A1DECB4-B8FC-4BED-A865-64BCACCC5E83}" type="slidenum">
              <a:rPr kumimoji="0" lang="zh-TW" altLang="en-GB">
                <a:solidFill>
                  <a:srgbClr val="FFFFFF"/>
                </a:solidFill>
              </a:rPr>
              <a:pPr/>
              <a:t>9</a:t>
            </a:fld>
            <a:endParaRPr kumimoji="0" lang="en-GB" altLang="zh-TW">
              <a:solidFill>
                <a:srgbClr val="FFFFFF"/>
              </a:solidFill>
            </a:endParaRPr>
          </a:p>
        </p:txBody>
      </p:sp>
      <p:sp>
        <p:nvSpPr>
          <p:cNvPr id="59397" name="Rectangle 49"/>
          <p:cNvSpPr txBox="1">
            <a:spLocks noGrp="1" noChangeArrowheads="1"/>
          </p:cNvSpPr>
          <p:nvPr/>
        </p:nvSpPr>
        <p:spPr bwMode="auto">
          <a:xfrm>
            <a:off x="8077200" y="6454618"/>
            <a:ext cx="2133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a:fld id="{CB011112-B1AE-46AB-BE77-A07EA9F4B364}" type="slidenum">
              <a:rPr kumimoji="0" lang="zh-TW" altLang="en-US" sz="160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pPr algn="r"/>
              <a:t>9</a:t>
            </a:fld>
            <a:endParaRPr kumimoji="0" lang="en-US" altLang="zh-TW" sz="160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93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438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14600"/>
            <a:ext cx="1752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994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385</TotalTime>
  <Words>1033</Words>
  <Application>Microsoft Office PowerPoint</Application>
  <PresentationFormat>Widescreen</PresentationFormat>
  <Paragraphs>134</Paragraphs>
  <Slides>21</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Arial Unicode MS</vt:lpstr>
      <vt:lpstr>Futura Bk</vt:lpstr>
      <vt:lpstr>微軟正黑體</vt:lpstr>
      <vt:lpstr>ＭＳ Ｐ明朝</vt:lpstr>
      <vt:lpstr>新細明體</vt:lpstr>
      <vt:lpstr>Arial</vt:lpstr>
      <vt:lpstr>Calibri</vt:lpstr>
      <vt:lpstr>Garamond</vt:lpstr>
      <vt:lpstr>Times New Roman</vt:lpstr>
      <vt:lpstr>Wingdings</vt:lpstr>
      <vt:lpstr>Organic</vt:lpstr>
      <vt:lpstr>Photo Editor 影像</vt:lpstr>
      <vt:lpstr>         Science and common sense in language acquisition</vt:lpstr>
      <vt:lpstr>Outline</vt:lpstr>
      <vt:lpstr>Science and common sense</vt:lpstr>
      <vt:lpstr>Science and common sense</vt:lpstr>
      <vt:lpstr>Science of language?</vt:lpstr>
      <vt:lpstr>Linguistics as science of language</vt:lpstr>
      <vt:lpstr>Bilingualism and cognition </vt:lpstr>
      <vt:lpstr>Cognitive advantages associated with bilingualism</vt:lpstr>
      <vt:lpstr>Piaget’s sun-moon game</vt:lpstr>
      <vt:lpstr>Cognitive advantages of early bilingualism</vt:lpstr>
      <vt:lpstr>Children with impairments </vt:lpstr>
      <vt:lpstr>Aging and dementia </vt:lpstr>
      <vt:lpstr>Code-mixing and mixed code teaching</vt:lpstr>
      <vt:lpstr>Code-mixing in bilingual children </vt:lpstr>
      <vt:lpstr>Code-mixing in bilingual children </vt:lpstr>
      <vt:lpstr>Kathryn’s MLU pattern </vt:lpstr>
      <vt:lpstr>Code-mixing and mixed code teaching</vt:lpstr>
      <vt:lpstr>Single vs multiple teachers </vt:lpstr>
      <vt:lpstr>Single vs multiple teachers </vt:lpstr>
      <vt:lpstr>Conclusions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common sense in language acquisition</dc:title>
  <dc:creator>Virginia</dc:creator>
  <cp:lastModifiedBy>Virginia</cp:lastModifiedBy>
  <cp:revision>53</cp:revision>
  <dcterms:created xsi:type="dcterms:W3CDTF">2015-09-10T13:02:09Z</dcterms:created>
  <dcterms:modified xsi:type="dcterms:W3CDTF">2015-09-15T01:21:47Z</dcterms:modified>
</cp:coreProperties>
</file>